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306" r:id="rId3"/>
    <p:sldId id="329" r:id="rId4"/>
    <p:sldId id="257" r:id="rId5"/>
  </p:sldIdLst>
  <p:sldSz cx="9144000" cy="5141913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D2E3"/>
    <a:srgbClr val="293D2C"/>
    <a:srgbClr val="FBE22D"/>
    <a:srgbClr val="A9D25A"/>
    <a:srgbClr val="EA5514"/>
    <a:srgbClr val="7BBFAA"/>
    <a:srgbClr val="EB4544"/>
    <a:srgbClr val="DDDDDD"/>
    <a:srgbClr val="B0389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786" y="78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96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1A09C-AB03-4DCA-AF4D-4A7C109893D5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4FB9D-89F2-4AD9-B25C-DB5C7C6C72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9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0D77-675F-4030-AD1B-4A6B1A099987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A185-F9DB-4B92-A1A8-CCD8A76DE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60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2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56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286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86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91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77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321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995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06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22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51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25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95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301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2021/8/23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26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6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6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80085"/>
            <a:ext cx="1276350" cy="1281113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1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1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6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1" y="641985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1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6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6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1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6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6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1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6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6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1" y="2043748"/>
            <a:ext cx="514350" cy="514350"/>
          </a:xfrm>
          <a:prstGeom prst="ellipse">
            <a:avLst/>
          </a:prstGeom>
          <a:solidFill>
            <a:srgbClr val="8CDB2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6" y="2240598"/>
            <a:ext cx="139700" cy="139700"/>
          </a:xfrm>
          <a:prstGeom prst="ellipse">
            <a:avLst/>
          </a:prstGeom>
          <a:solidFill>
            <a:srgbClr val="E9B915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6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6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6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6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6" y="5039360"/>
            <a:ext cx="146050" cy="146050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1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6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1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1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6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1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1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5019676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49652" y="1949411"/>
            <a:ext cx="34400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2021</a:t>
            </a:r>
            <a:r>
              <a:rPr lang="ko-KR" altLang="en-US" sz="28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학년도 </a:t>
            </a:r>
            <a:endParaRPr lang="zh-CN" altLang="en-US" sz="2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2159283" y="3698325"/>
            <a:ext cx="2866979" cy="639276"/>
          </a:xfrm>
          <a:prstGeom prst="roundRect">
            <a:avLst>
              <a:gd name="adj" fmla="val 5000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중등 중국어 교육부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1" y="2428875"/>
            <a:ext cx="64516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800" b="1" spc="16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ea"/>
                <a:ea typeface="+mj-ea"/>
              </a:rPr>
              <a:t>중국어</a:t>
            </a:r>
            <a:r>
              <a:rPr lang="ko-KR" altLang="en-US" sz="5800" b="1" spc="160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j-ea"/>
                <a:ea typeface="+mj-ea"/>
              </a:rPr>
              <a:t>주제연설</a:t>
            </a:r>
            <a:endParaRPr lang="zh-CN" altLang="en-US" sz="5800" b="1" spc="16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pic>
        <p:nvPicPr>
          <p:cNvPr id="4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75294" y="-8854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57882"/>
      </p:ext>
    </p:extLst>
  </p:cSld>
  <p:clrMapOvr>
    <a:masterClrMapping/>
  </p:clrMapOvr>
  <p:transition spd="slow" advTm="6373">
    <p:fade thruBlk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25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1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9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41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2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4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48" grpId="0"/>
          <p:bldP spid="1040" grpId="0" animBg="1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0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10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10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10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10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10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10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150" fill="hold"/>
                                            <p:tgtEl>
                                              <p:spTgt spid="10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6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10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8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0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300"/>
                                            <p:tgtEl>
                                              <p:spTgt spid="10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8" dur="150" fill="hold"/>
                                            <p:tgtEl>
                                              <p:spTgt spid="10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95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02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0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16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2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25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1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1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2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4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1024" grpId="0" animBg="1"/>
          <p:bldP spid="1024" grpId="1" animBg="1"/>
          <p:bldP spid="1025" grpId="0" animBg="1"/>
          <p:bldP spid="1025" grpId="1" animBg="1"/>
          <p:bldP spid="1027" grpId="0" animBg="1"/>
          <p:bldP spid="1027" grpId="1" animBg="1"/>
          <p:bldP spid="1028" grpId="0" animBg="1"/>
          <p:bldP spid="1028" grpId="1" animBg="1"/>
          <p:bldP spid="1029" grpId="0" animBg="1"/>
          <p:bldP spid="1029" grpId="1" animBg="1"/>
          <p:bldP spid="1030" grpId="0" animBg="1"/>
          <p:bldP spid="1030" grpId="1" animBg="1"/>
          <p:bldP spid="48" grpId="0"/>
          <p:bldP spid="1040" grpId="0" animBg="1"/>
          <p:bldP spid="41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1268312" y="163473"/>
            <a:ext cx="72641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ko-KR" altLang="en-US" sz="3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중국어 </a:t>
            </a:r>
            <a:r>
              <a:rPr lang="ko-KR" altLang="en-US" sz="3600" b="1" dirty="0" err="1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주제연설</a:t>
            </a:r>
            <a:r>
              <a:rPr lang="ko-KR" altLang="en-US" sz="3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 관련 안내입니다</a:t>
            </a:r>
            <a:r>
              <a:rPr lang="en-US" altLang="ko-KR" sz="3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en-US" altLang="zh-CN" sz="3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Pentagon 25"/>
          <p:cNvSpPr/>
          <p:nvPr/>
        </p:nvSpPr>
        <p:spPr>
          <a:xfrm>
            <a:off x="145584" y="729975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대상</a:t>
            </a:r>
            <a:endParaRPr lang="en-GB" sz="1500" b="1" dirty="0">
              <a:solidFill>
                <a:schemeClr val="tx1"/>
              </a:solidFill>
            </a:endParaRPr>
          </a:p>
        </p:txBody>
      </p:sp>
      <p:sp>
        <p:nvSpPr>
          <p:cNvPr id="10" name="Rectangle 26"/>
          <p:cNvSpPr/>
          <p:nvPr/>
        </p:nvSpPr>
        <p:spPr>
          <a:xfrm>
            <a:off x="1268312" y="686160"/>
            <a:ext cx="7653288" cy="3909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7-11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학년 희망 학생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Pentagon 33"/>
          <p:cNvSpPr/>
          <p:nvPr/>
        </p:nvSpPr>
        <p:spPr>
          <a:xfrm>
            <a:off x="157563" y="1200776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참가부문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2" name="Rectangle 34"/>
          <p:cNvSpPr/>
          <p:nvPr/>
        </p:nvSpPr>
        <p:spPr>
          <a:xfrm>
            <a:off x="1268312" y="1175131"/>
            <a:ext cx="757642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중등부 중급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A,B,C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반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고급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D,E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반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/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고등부 중급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A,B,C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반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고급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D,E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반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Pentagon 36"/>
          <p:cNvSpPr/>
          <p:nvPr/>
        </p:nvSpPr>
        <p:spPr>
          <a:xfrm>
            <a:off x="157563" y="1666681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주제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1268312" y="1618441"/>
            <a:ext cx="7192120" cy="3909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bg1"/>
                </a:solidFill>
                <a:latin typeface="+mj-ea"/>
                <a:ea typeface="+mj-ea"/>
              </a:rPr>
              <a:t>자유주제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예시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상하이의 명소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유용한 </a:t>
            </a:r>
            <a:r>
              <a:rPr lang="ko-KR" altLang="en-US" sz="1600" b="1" dirty="0" err="1">
                <a:solidFill>
                  <a:schemeClr val="bg1"/>
                </a:solidFill>
                <a:latin typeface="+mj-ea"/>
                <a:ea typeface="+mj-ea"/>
              </a:rPr>
              <a:t>어플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나의 중국 여행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중국 문화 등</a:t>
            </a:r>
          </a:p>
        </p:txBody>
      </p:sp>
      <p:sp>
        <p:nvSpPr>
          <p:cNvPr id="15" name="Pentagon 39"/>
          <p:cNvSpPr/>
          <p:nvPr/>
        </p:nvSpPr>
        <p:spPr>
          <a:xfrm>
            <a:off x="162744" y="2137732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발표시간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1278906" y="2067422"/>
            <a:ext cx="7038399" cy="3909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분 내외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Pentagon 25"/>
          <p:cNvSpPr/>
          <p:nvPr/>
        </p:nvSpPr>
        <p:spPr>
          <a:xfrm>
            <a:off x="157562" y="2605569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접수기간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7" name="Rectangle 26"/>
          <p:cNvSpPr/>
          <p:nvPr/>
        </p:nvSpPr>
        <p:spPr>
          <a:xfrm>
            <a:off x="1259531" y="2560661"/>
            <a:ext cx="765328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08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. 26.(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목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 ~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.(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금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원고 및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PPT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제출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 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Pentagon 33"/>
          <p:cNvSpPr/>
          <p:nvPr/>
        </p:nvSpPr>
        <p:spPr>
          <a:xfrm>
            <a:off x="153312" y="3071474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접수방법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9" name="Rectangle 34"/>
          <p:cNvSpPr/>
          <p:nvPr/>
        </p:nvSpPr>
        <p:spPr>
          <a:xfrm>
            <a:off x="1259531" y="2973640"/>
            <a:ext cx="7864527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학번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이름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기재하여 이메일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rhgksk11011@naver.com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 신청 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USB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로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제출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: </a:t>
            </a:r>
            <a:r>
              <a:rPr lang="ko-KR" altLang="en-US" sz="1600" b="1" dirty="0" err="1">
                <a:solidFill>
                  <a:schemeClr val="bg1"/>
                </a:solidFill>
                <a:latin typeface="+mj-ea"/>
                <a:ea typeface="+mj-ea"/>
              </a:rPr>
              <a:t>교학동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층 중등 중국어 교무실 고하나 선생님  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(1, 2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번 중 </a:t>
            </a:r>
            <a:r>
              <a:rPr lang="ko-KR" altLang="en-US" sz="1600" b="1" dirty="0" err="1">
                <a:solidFill>
                  <a:schemeClr val="bg1"/>
                </a:solidFill>
                <a:latin typeface="+mj-ea"/>
                <a:ea typeface="+mj-ea"/>
              </a:rPr>
              <a:t>택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1)</a:t>
            </a:r>
          </a:p>
        </p:txBody>
      </p:sp>
      <p:sp>
        <p:nvSpPr>
          <p:cNvPr id="40" name="Pentagon 36"/>
          <p:cNvSpPr/>
          <p:nvPr/>
        </p:nvSpPr>
        <p:spPr>
          <a:xfrm>
            <a:off x="146397" y="3735007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예선발표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41" name="Rectangle 37"/>
          <p:cNvSpPr/>
          <p:nvPr/>
        </p:nvSpPr>
        <p:spPr>
          <a:xfrm>
            <a:off x="1291046" y="3802470"/>
            <a:ext cx="6551110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</a:rPr>
              <a:t>.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06</a:t>
            </a:r>
            <a:r>
              <a:rPr lang="en-US" altLang="ko-KR" sz="1600" b="1" dirty="0">
                <a:solidFill>
                  <a:schemeClr val="bg1"/>
                </a:solidFill>
              </a:rPr>
              <a:t>.(</a:t>
            </a:r>
            <a:r>
              <a:rPr lang="ko-KR" altLang="en-US" sz="1600" b="1" dirty="0">
                <a:solidFill>
                  <a:schemeClr val="bg1"/>
                </a:solidFill>
              </a:rPr>
              <a:t>월</a:t>
            </a:r>
            <a:r>
              <a:rPr lang="en-US" altLang="ko-KR" sz="1600" b="1" dirty="0">
                <a:solidFill>
                  <a:schemeClr val="bg1"/>
                </a:solidFill>
              </a:rPr>
              <a:t>)</a:t>
            </a:r>
            <a:r>
              <a:rPr lang="ko-KR" altLang="en-US" sz="1600" b="1" dirty="0">
                <a:solidFill>
                  <a:schemeClr val="bg1"/>
                </a:solidFill>
              </a:rPr>
              <a:t> 중등 중국어 교무실 게시판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42" name="Pentagon 39"/>
          <p:cNvSpPr/>
          <p:nvPr/>
        </p:nvSpPr>
        <p:spPr>
          <a:xfrm>
            <a:off x="141334" y="4228899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예선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43" name="Rectangle 40"/>
          <p:cNvSpPr/>
          <p:nvPr/>
        </p:nvSpPr>
        <p:spPr>
          <a:xfrm>
            <a:off x="1291046" y="4288145"/>
            <a:ext cx="6224272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</a:rPr>
              <a:t>.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08</a:t>
            </a:r>
            <a:r>
              <a:rPr lang="en-US" altLang="ko-KR" sz="1600" b="1" dirty="0">
                <a:solidFill>
                  <a:schemeClr val="bg1"/>
                </a:solidFill>
              </a:rPr>
              <a:t>.(</a:t>
            </a:r>
            <a:r>
              <a:rPr lang="ko-KR" altLang="en-US" sz="1600" b="1" dirty="0">
                <a:solidFill>
                  <a:schemeClr val="bg1"/>
                </a:solidFill>
              </a:rPr>
              <a:t>수</a:t>
            </a:r>
            <a:r>
              <a:rPr lang="en-US" altLang="ko-KR" sz="1600" b="1" dirty="0">
                <a:solidFill>
                  <a:schemeClr val="bg1"/>
                </a:solidFill>
              </a:rPr>
              <a:t>)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Rectangle 37"/>
          <p:cNvSpPr/>
          <p:nvPr/>
        </p:nvSpPr>
        <p:spPr>
          <a:xfrm>
            <a:off x="1292785" y="4773821"/>
            <a:ext cx="6551110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</a:rPr>
              <a:t>. 24.(</a:t>
            </a:r>
            <a:r>
              <a:rPr lang="ko-KR" altLang="en-US" sz="1600" b="1" dirty="0">
                <a:solidFill>
                  <a:schemeClr val="bg1"/>
                </a:solidFill>
              </a:rPr>
              <a:t>금</a:t>
            </a:r>
            <a:r>
              <a:rPr lang="en-US" altLang="ko-KR" sz="1600" b="1" dirty="0">
                <a:solidFill>
                  <a:schemeClr val="bg1"/>
                </a:solidFill>
              </a:rPr>
              <a:t>)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6" name="Pentagon 36"/>
          <p:cNvSpPr/>
          <p:nvPr/>
        </p:nvSpPr>
        <p:spPr>
          <a:xfrm>
            <a:off x="141333" y="4732611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본선</a:t>
            </a:r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250">
        <p14:gallery dir="l"/>
      </p:transition>
    </mc:Choice>
    <mc:Fallback xmlns="">
      <p:transition spd="slow" advTm="8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5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5" grpId="0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1268312" y="163473"/>
            <a:ext cx="60399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中文演讲比赛有关通</a:t>
            </a:r>
            <a:r>
              <a:rPr lang="zh-CN" altLang="en-US" sz="3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r>
              <a:rPr lang="en-US" altLang="ko-KR" sz="36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Pentagon 25"/>
          <p:cNvSpPr/>
          <p:nvPr/>
        </p:nvSpPr>
        <p:spPr>
          <a:xfrm>
            <a:off x="145584" y="729975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参赛对象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Rectangle 26"/>
          <p:cNvSpPr/>
          <p:nvPr/>
        </p:nvSpPr>
        <p:spPr>
          <a:xfrm>
            <a:off x="1268312" y="686160"/>
            <a:ext cx="765328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7-11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年级 愿意参加的学生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1" name="Pentagon 33"/>
          <p:cNvSpPr/>
          <p:nvPr/>
        </p:nvSpPr>
        <p:spPr>
          <a:xfrm>
            <a:off x="157563" y="1200776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评奖组别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2" name="Rectangle 34"/>
          <p:cNvSpPr/>
          <p:nvPr/>
        </p:nvSpPr>
        <p:spPr>
          <a:xfrm>
            <a:off x="1268312" y="1175131"/>
            <a:ext cx="757642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初中部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中级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A,B,C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)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,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高级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D,E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)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/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高中部 中级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A,B,C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)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班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,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高级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(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D,E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)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班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3" name="Pentagon 36"/>
          <p:cNvSpPr/>
          <p:nvPr/>
        </p:nvSpPr>
        <p:spPr>
          <a:xfrm>
            <a:off x="157563" y="1666681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主题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1268312" y="1618441"/>
            <a:ext cx="719212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自由主题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(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比如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)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上海的景点、有用的</a:t>
            </a:r>
            <a:r>
              <a:rPr lang="en-US" altLang="zh-CN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APP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、我的旅游经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历、中国文化等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Pentagon 39"/>
          <p:cNvSpPr/>
          <p:nvPr/>
        </p:nvSpPr>
        <p:spPr>
          <a:xfrm>
            <a:off x="162744" y="2137732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演讲时长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1278906" y="2067422"/>
            <a:ext cx="703839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分钟左右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Pentagon 25"/>
          <p:cNvSpPr/>
          <p:nvPr/>
        </p:nvSpPr>
        <p:spPr>
          <a:xfrm>
            <a:off x="157562" y="2605569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报名时间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7" name="Rectangle 26"/>
          <p:cNvSpPr/>
          <p:nvPr/>
        </p:nvSpPr>
        <p:spPr>
          <a:xfrm>
            <a:off x="1259531" y="2560661"/>
            <a:ext cx="7653287" cy="3892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2021. 08. 26.(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周四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) ~ 09. 03.(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周五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) 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cs typeface="+mj-ea"/>
                <a:sym typeface="+mn-ea"/>
              </a:rPr>
              <a:t>原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cs typeface="+mj-ea"/>
                <a:sym typeface="+mn-ea"/>
              </a:rPr>
              <a:t>稿及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cs typeface="+mj-ea"/>
                <a:sym typeface="+mn-ea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cs typeface="+mj-ea"/>
                <a:sym typeface="+mn-ea"/>
              </a:rPr>
              <a:t>PPT </a:t>
            </a:r>
            <a:endParaRPr lang="en-US" altLang="ko-KR" sz="1600" b="1" dirty="0">
              <a:solidFill>
                <a:schemeClr val="bg1"/>
              </a:solidFill>
              <a:latin typeface="+mj-ea"/>
              <a:cs typeface="+mj-ea"/>
            </a:endParaRPr>
          </a:p>
        </p:txBody>
      </p:sp>
      <p:sp>
        <p:nvSpPr>
          <p:cNvPr id="38" name="Pentagon 33"/>
          <p:cNvSpPr/>
          <p:nvPr/>
        </p:nvSpPr>
        <p:spPr>
          <a:xfrm>
            <a:off x="153312" y="3071474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报名方式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9" name="Rectangle 34"/>
          <p:cNvSpPr/>
          <p:nvPr/>
        </p:nvSpPr>
        <p:spPr>
          <a:xfrm>
            <a:off x="1259531" y="2973640"/>
            <a:ext cx="7864527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E-mail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：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rhgksk11011@naver.com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必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须备注学号和名字</a:t>
            </a:r>
            <a:endParaRPr lang="en-US" altLang="ko-KR" sz="1600" b="1" dirty="0" smtClean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USB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提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交：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教学楼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3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层</a:t>
            </a:r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中等中文部办公室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高哈娜老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师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0" name="Pentagon 36"/>
          <p:cNvSpPr/>
          <p:nvPr/>
        </p:nvSpPr>
        <p:spPr>
          <a:xfrm>
            <a:off x="146397" y="3735007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预赛名单公布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1" name="Rectangle 37"/>
          <p:cNvSpPr/>
          <p:nvPr/>
        </p:nvSpPr>
        <p:spPr>
          <a:xfrm>
            <a:off x="1291046" y="3721549"/>
            <a:ext cx="655111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06.(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周一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) 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中</a:t>
            </a: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等中文部  广告栏</a:t>
            </a:r>
            <a:endParaRPr lang="en-US" altLang="ko-KR" sz="1600" b="1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2" name="Pentagon 39"/>
          <p:cNvSpPr/>
          <p:nvPr/>
        </p:nvSpPr>
        <p:spPr>
          <a:xfrm>
            <a:off x="141334" y="4228899"/>
            <a:ext cx="958053" cy="419121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预赛日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3" name="Rectangle 40"/>
          <p:cNvSpPr/>
          <p:nvPr/>
        </p:nvSpPr>
        <p:spPr>
          <a:xfrm>
            <a:off x="1291046" y="4288145"/>
            <a:ext cx="6224272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08.(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周三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Rectangle 37"/>
          <p:cNvSpPr/>
          <p:nvPr/>
        </p:nvSpPr>
        <p:spPr>
          <a:xfrm>
            <a:off x="1292785" y="4773821"/>
            <a:ext cx="6551110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/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2021. 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09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. 24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.(</a:t>
            </a:r>
            <a:r>
              <a:rPr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周五</a:t>
            </a:r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Pentagon 36"/>
          <p:cNvSpPr/>
          <p:nvPr/>
        </p:nvSpPr>
        <p:spPr>
          <a:xfrm>
            <a:off x="141333" y="4732611"/>
            <a:ext cx="958053" cy="41912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决赛日</a:t>
            </a:r>
            <a:endParaRPr lang="en-GB" sz="1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6906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250">
        <p14:gallery dir="l"/>
      </p:transition>
    </mc:Choice>
    <mc:Fallback xmlns="">
      <p:transition spd="slow" advTm="8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5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5" grpId="0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-875977" y="-808990"/>
            <a:ext cx="1892300" cy="1895475"/>
          </a:xfrm>
          <a:prstGeom prst="ellipse">
            <a:avLst/>
          </a:prstGeom>
          <a:solidFill>
            <a:srgbClr val="BAE36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800423" y="46672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5248" y="715010"/>
            <a:ext cx="781050" cy="781050"/>
          </a:xfrm>
          <a:prstGeom prst="ellipse">
            <a:avLst/>
          </a:prstGeom>
          <a:solidFill>
            <a:srgbClr val="ED9B38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038548" y="157798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556073" y="-986790"/>
            <a:ext cx="2003425" cy="2006600"/>
          </a:xfrm>
          <a:prstGeom prst="ellipse">
            <a:avLst/>
          </a:prstGeom>
          <a:solidFill>
            <a:srgbClr val="F4D50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96892" y="678552"/>
            <a:ext cx="1790700" cy="1795463"/>
          </a:xfrm>
          <a:prstGeom prst="ellipse">
            <a:avLst/>
          </a:prstGeom>
          <a:solidFill>
            <a:srgbClr val="D8AEAF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219648" y="1799273"/>
            <a:ext cx="714375" cy="714375"/>
          </a:xfrm>
          <a:prstGeom prst="ellipse">
            <a:avLst/>
          </a:prstGeom>
          <a:solidFill>
            <a:srgbClr val="99CED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2610173" y="1076960"/>
            <a:ext cx="365125" cy="365125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22723" y="2389823"/>
            <a:ext cx="635000" cy="636588"/>
          </a:xfrm>
          <a:prstGeom prst="ellipse">
            <a:avLst/>
          </a:prstGeom>
          <a:solidFill>
            <a:srgbClr val="E78A47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44848" y="281368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930723" y="2405698"/>
            <a:ext cx="215900" cy="215900"/>
          </a:xfrm>
          <a:prstGeom prst="ellipse">
            <a:avLst/>
          </a:prstGeom>
          <a:solidFill>
            <a:srgbClr val="BDED6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175073" y="2240598"/>
            <a:ext cx="215900" cy="215900"/>
          </a:xfrm>
          <a:prstGeom prst="ellipse">
            <a:avLst/>
          </a:prstGeom>
          <a:solidFill>
            <a:srgbClr val="BCED61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892498" y="2412048"/>
            <a:ext cx="377825" cy="379413"/>
          </a:xfrm>
          <a:prstGeom prst="ellipse">
            <a:avLst/>
          </a:prstGeom>
          <a:solidFill>
            <a:srgbClr val="CB99C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89223" y="1843723"/>
            <a:ext cx="1009650" cy="1011238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-380677" y="1562735"/>
            <a:ext cx="555625" cy="557213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5123" y="3566160"/>
            <a:ext cx="146050" cy="147638"/>
          </a:xfrm>
          <a:prstGeom prst="ellipse">
            <a:avLst/>
          </a:prstGeom>
          <a:solidFill>
            <a:srgbClr val="BCED60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8773" y="3986848"/>
            <a:ext cx="146050" cy="149225"/>
          </a:xfrm>
          <a:prstGeom prst="ellipse">
            <a:avLst/>
          </a:prstGeom>
          <a:solidFill>
            <a:srgbClr val="B03896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273373" y="4263073"/>
            <a:ext cx="241300" cy="241300"/>
          </a:xfrm>
          <a:prstGeom prst="ellipse">
            <a:avLst/>
          </a:prstGeom>
          <a:solidFill>
            <a:srgbClr val="F0CA6C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44773" y="4672648"/>
            <a:ext cx="104775" cy="1063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-91419" y="5009198"/>
            <a:ext cx="231447" cy="231447"/>
          </a:xfrm>
          <a:prstGeom prst="ellipse">
            <a:avLst/>
          </a:prstGeom>
          <a:solidFill>
            <a:srgbClr val="7BBFA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38448" y="4672648"/>
            <a:ext cx="263525" cy="261938"/>
          </a:xfrm>
          <a:prstGeom prst="ellipse">
            <a:avLst/>
          </a:prstGeom>
          <a:solidFill>
            <a:srgbClr val="EB454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165423" y="4861560"/>
            <a:ext cx="149225" cy="149225"/>
          </a:xfrm>
          <a:prstGeom prst="ellipse">
            <a:avLst/>
          </a:prstGeom>
          <a:solidFill>
            <a:srgbClr val="8DC65B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60648" y="4339273"/>
            <a:ext cx="333375" cy="333375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130498" y="1656398"/>
            <a:ext cx="463550" cy="463550"/>
          </a:xfrm>
          <a:prstGeom prst="ellipse">
            <a:avLst/>
          </a:prstGeom>
          <a:solidFill>
            <a:srgbClr val="B9DBDD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406723" y="3547110"/>
            <a:ext cx="622300" cy="623888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-79052" y="3413760"/>
            <a:ext cx="422275" cy="420688"/>
          </a:xfrm>
          <a:prstGeom prst="ellipse">
            <a:avLst/>
          </a:prstGeom>
          <a:solidFill>
            <a:srgbClr val="E27902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-345752" y="3732848"/>
            <a:ext cx="574675" cy="571500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-761677" y="2364423"/>
            <a:ext cx="1066800" cy="1068388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57071" y="1035685"/>
            <a:ext cx="137783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유의</a:t>
            </a:r>
            <a:endParaRPr lang="en-US" altLang="ko-KR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사항</a:t>
            </a:r>
            <a:endParaRPr kumimoji="0" lang="zh-CN" altLang="zh-CN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"/>
          <p:cNvSpPr txBox="1"/>
          <p:nvPr/>
        </p:nvSpPr>
        <p:spPr>
          <a:xfrm>
            <a:off x="3326133" y="614648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01 </a:t>
            </a:r>
            <a:endParaRPr lang="zh-CN" altLang="en-US" sz="28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3923928" y="678552"/>
            <a:ext cx="0" cy="432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3"/>
          <p:cNvSpPr txBox="1"/>
          <p:nvPr/>
        </p:nvSpPr>
        <p:spPr>
          <a:xfrm>
            <a:off x="3984845" y="633008"/>
            <a:ext cx="5044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원고와 PPT를 이메일로 제출하되 중국어 원고 분량은 </a:t>
            </a:r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A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4 1~2페이지로 작성하며 </a:t>
            </a:r>
            <a:endParaRPr lang="en-US" altLang="zh-CN" sz="20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새굴림" panose="02030600000101010101" charset="-127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발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표시간은 3분 내외로 함</a:t>
            </a:r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.</a:t>
            </a:r>
            <a:endParaRPr lang="zh-CN" altLang="en-US" sz="24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4" name="文本框 4"/>
          <p:cNvSpPr txBox="1"/>
          <p:nvPr/>
        </p:nvSpPr>
        <p:spPr>
          <a:xfrm>
            <a:off x="3003971" y="1919597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02 </a:t>
            </a:r>
            <a:endParaRPr lang="zh-CN" altLang="en-US" sz="2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5" name="直接连接符 114"/>
          <p:cNvCxnSpPr/>
          <p:nvPr/>
        </p:nvCxnSpPr>
        <p:spPr>
          <a:xfrm>
            <a:off x="3561182" y="2000520"/>
            <a:ext cx="0" cy="432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6"/>
          <p:cNvSpPr txBox="1"/>
          <p:nvPr/>
        </p:nvSpPr>
        <p:spPr>
          <a:xfrm>
            <a:off x="3684077" y="1966227"/>
            <a:ext cx="5238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인터넷 상의 자료, 도서 등 모든 참고 자료를 자유롭게 </a:t>
            </a:r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활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용할 수 있으나 인용된 </a:t>
            </a:r>
            <a:r>
              <a:rPr lang="ko-KR" altLang="zh-CN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내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용의 출처는 반드시 명시</a:t>
            </a:r>
            <a:r>
              <a:rPr lang="en-US" altLang="zh-CN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.</a:t>
            </a:r>
            <a:endParaRPr lang="zh-CN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7" name="文本框 7"/>
          <p:cNvSpPr txBox="1"/>
          <p:nvPr/>
        </p:nvSpPr>
        <p:spPr>
          <a:xfrm>
            <a:off x="2230334" y="3320108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03 </a:t>
            </a:r>
            <a:endParaRPr lang="zh-CN" altLang="en-US" sz="28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8" name="直接连接符 117"/>
          <p:cNvCxnSpPr/>
          <p:nvPr/>
        </p:nvCxnSpPr>
        <p:spPr>
          <a:xfrm>
            <a:off x="2874657" y="3350160"/>
            <a:ext cx="0" cy="432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9"/>
          <p:cNvSpPr txBox="1"/>
          <p:nvPr/>
        </p:nvSpPr>
        <p:spPr>
          <a:xfrm>
            <a:off x="2874657" y="3349209"/>
            <a:ext cx="6119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자신의 의견을 서술하는 부분에서 표절이 발견될 </a:t>
            </a:r>
            <a:endParaRPr lang="en-US" altLang="zh-CN" sz="20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새굴림" panose="02030600000101010101" charset="-127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경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우 </a:t>
            </a:r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심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사대상에서 제외함. 조사의 내용 대다수 </a:t>
            </a:r>
            <a:endParaRPr lang="en-US" altLang="zh-CN" sz="2000" b="1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새굴림" panose="02030600000101010101" charset="-127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혹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은 전체가 </a:t>
            </a:r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타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인의 저작을 그대로 발췌하여 사용한 경우에도 심사 </a:t>
            </a:r>
            <a:r>
              <a:rPr lang="zh-CN" altLang="en-US" sz="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대</a:t>
            </a:r>
            <a:r>
              <a:rPr lang="zh-CN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새굴림" panose="02030600000101010101" charset="-127"/>
              </a:rPr>
              <a:t>상에서 제외됨.</a:t>
            </a:r>
            <a:endParaRPr lang="zh-CN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73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732">
        <p14:gallery dir="l"/>
      </p:transition>
    </mc:Choice>
    <mc:Fallback xmlns="">
      <p:transition spd="slow" advTm="373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0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9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9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0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3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4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8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111" grpId="0"/>
          <p:bldP spid="113" grpId="0"/>
          <p:bldP spid="114" grpId="0"/>
          <p:bldP spid="116" grpId="0"/>
          <p:bldP spid="117" grpId="0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5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72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79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6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3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6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0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0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2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4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7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8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9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9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0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3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4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8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 animBg="1"/>
          <p:bldP spid="5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111" grpId="0"/>
          <p:bldP spid="113" grpId="0"/>
          <p:bldP spid="114" grpId="0"/>
          <p:bldP spid="116" grpId="0"/>
          <p:bldP spid="117" grpId="0"/>
          <p:bldP spid="11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学课件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535</Words>
  <Application>Microsoft Office PowerPoint</Application>
  <PresentationFormat>사용자 지정</PresentationFormat>
  <Paragraphs>58</Paragraphs>
  <Slides>4</Slides>
  <Notes>4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微软雅黑</vt:lpstr>
      <vt:lpstr>宋体</vt:lpstr>
      <vt:lpstr>맑은 고딕</vt:lpstr>
      <vt:lpstr>새굴림</vt:lpstr>
      <vt:lpstr>Arial</vt:lpstr>
      <vt:lpstr>Calibri</vt:lpstr>
      <vt:lpstr>Impact</vt:lpstr>
      <vt:lpstr>Office 主题​​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Registered User</cp:lastModifiedBy>
  <cp:revision>16</cp:revision>
  <dcterms:created xsi:type="dcterms:W3CDTF">2015-10-14T02:35:41Z</dcterms:created>
  <dcterms:modified xsi:type="dcterms:W3CDTF">2021-08-23T04:26:25Z</dcterms:modified>
</cp:coreProperties>
</file>